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10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8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8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8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2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9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F2A6DDA-4784-41B0-93D6-D1A8D36D9735}" type="datetimeFigureOut">
              <a:rPr lang="en-US" smtClean="0"/>
              <a:t>25-Sep-18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1A3A7AF-CD6D-45C9-B4B2-BD52754B3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36" y="2195810"/>
            <a:ext cx="6382512" cy="4253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6466" y="404512"/>
            <a:ext cx="75416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ABC of Trauma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2042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74" y="302556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9642" y="1243542"/>
            <a:ext cx="94945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/>
              <a:t>Frequent re-evaluation of airway patency is essential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Difficulties/ pitfalls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Equipment failure – laryngoscope light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Short neck, obesity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Unknown laryngeal fracture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Incomplete upper airway transection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7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642" y="282575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3376" y="990461"/>
            <a:ext cx="929010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Breathing and ventilation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Adequate gas exchange, oxygenation and CO2 elimination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Adequate function of the lungs, chest wall and diaphragm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Adequate </a:t>
            </a:r>
            <a:r>
              <a:rPr lang="en-US" sz="2800" dirty="0" err="1" smtClean="0"/>
              <a:t>nech</a:t>
            </a:r>
            <a:r>
              <a:rPr lang="en-US" sz="2800" dirty="0" smtClean="0"/>
              <a:t> and chest exposure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Jugular venous distension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trachea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Chest wall excursion, inspection, palpation, percussion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Auscultation of lungs</a:t>
            </a:r>
          </a:p>
        </p:txBody>
      </p:sp>
    </p:spTree>
    <p:extLst>
      <p:ext uri="{BB962C8B-B14F-4D97-AF65-F5344CB8AC3E}">
        <p14:creationId xmlns:p14="http://schemas.microsoft.com/office/powerpoint/2010/main" val="32197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291042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998928"/>
            <a:ext cx="8781443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Breathing and ventilation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Immediate attention – severe impairment of ventilation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600" dirty="0" smtClean="0"/>
              <a:t>Tension pneumothorax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Flail chest with pulmonary contusion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Massive </a:t>
            </a:r>
            <a:r>
              <a:rPr lang="en-US" sz="2600" dirty="0" err="1" smtClean="0"/>
              <a:t>haemothorax</a:t>
            </a:r>
            <a:endParaRPr lang="en-US" sz="2600" dirty="0" smtClean="0"/>
          </a:p>
          <a:p>
            <a:pPr marL="285750" indent="-285750">
              <a:buFontTx/>
              <a:buChar char="-"/>
            </a:pPr>
            <a:r>
              <a:rPr lang="en-US" sz="2600" dirty="0" smtClean="0"/>
              <a:t>Open pneumothorax</a:t>
            </a:r>
            <a:endParaRPr lang="en-US" sz="2600" dirty="0"/>
          </a:p>
          <a:p>
            <a:pPr marL="285750" indent="-285750">
              <a:buFontTx/>
              <a:buChar char="-"/>
            </a:pPr>
            <a:endParaRPr lang="en-US" sz="2600" dirty="0" smtClean="0"/>
          </a:p>
          <a:p>
            <a:r>
              <a:rPr lang="en-US" sz="2600" b="1" dirty="0" smtClean="0">
                <a:solidFill>
                  <a:srgbClr val="00B050"/>
                </a:solidFill>
              </a:rPr>
              <a:t>Less impairment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Simple pneumothorax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Simple </a:t>
            </a:r>
            <a:r>
              <a:rPr lang="en-US" sz="2600" dirty="0" err="1" smtClean="0"/>
              <a:t>haemothorax</a:t>
            </a:r>
            <a:endParaRPr lang="en-US" sz="2600" dirty="0" smtClean="0"/>
          </a:p>
          <a:p>
            <a:pPr marL="285750" indent="-285750">
              <a:buFontTx/>
              <a:buChar char="-"/>
            </a:pPr>
            <a:r>
              <a:rPr lang="en-US" sz="2600" dirty="0" smtClean="0"/>
              <a:t>Rib fractures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Minor pulmonary contusions</a:t>
            </a:r>
          </a:p>
        </p:txBody>
      </p:sp>
    </p:spTree>
    <p:extLst>
      <p:ext uri="{BB962C8B-B14F-4D97-AF65-F5344CB8AC3E}">
        <p14:creationId xmlns:p14="http://schemas.microsoft.com/office/powerpoint/2010/main" val="9441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07975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139148"/>
            <a:ext cx="1095133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Breathing and ventilation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Difficulties/ pitfalls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Difficult differentiation – ventilation/airway problem</a:t>
            </a:r>
          </a:p>
          <a:p>
            <a:pPr marL="285750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Intubation with vigorous bag-mask ventilation – further deterioration if pneumothorax/tension pneumothorax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882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33375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041261"/>
            <a:ext cx="7063408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Circulatio</a:t>
            </a:r>
            <a:r>
              <a:rPr lang="en-US" sz="3200" b="1" dirty="0" smtClean="0">
                <a:solidFill>
                  <a:srgbClr val="FF0000"/>
                </a:solidFill>
              </a:rPr>
              <a:t>n with </a:t>
            </a:r>
            <a:r>
              <a:rPr lang="en-US" sz="3200" b="1" dirty="0" err="1" smtClean="0">
                <a:solidFill>
                  <a:srgbClr val="FF0000"/>
                </a:solidFill>
              </a:rPr>
              <a:t>haemorrhage</a:t>
            </a:r>
            <a:r>
              <a:rPr lang="en-US" sz="3200" b="1" dirty="0" smtClean="0">
                <a:solidFill>
                  <a:srgbClr val="FF0000"/>
                </a:solidFill>
              </a:rPr>
              <a:t> control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sz="2200" dirty="0" smtClean="0"/>
              <a:t>Circulatory compromise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Blood volume loss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Reduced cardiac output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Bleeding</a:t>
            </a:r>
          </a:p>
          <a:p>
            <a:endParaRPr lang="en-US" sz="2200" dirty="0" smtClean="0"/>
          </a:p>
          <a:p>
            <a:r>
              <a:rPr lang="en-US" sz="2200" b="1" dirty="0" smtClean="0"/>
              <a:t>Blood volume and cardiac output</a:t>
            </a:r>
            <a:endParaRPr lang="en-US" sz="2200" b="1" dirty="0"/>
          </a:p>
          <a:p>
            <a:pPr marL="285750" indent="-285750">
              <a:buFontTx/>
              <a:buChar char="-"/>
            </a:pPr>
            <a:r>
              <a:rPr lang="en-US" sz="2200" dirty="0" err="1" smtClean="0">
                <a:solidFill>
                  <a:srgbClr val="FF0000"/>
                </a:solidFill>
              </a:rPr>
              <a:t>Haemorrhage</a:t>
            </a:r>
            <a:r>
              <a:rPr lang="en-US" sz="2200" dirty="0" smtClean="0">
                <a:solidFill>
                  <a:srgbClr val="FF0000"/>
                </a:solidFill>
              </a:rPr>
              <a:t> – predominant cause of preventable death</a:t>
            </a:r>
          </a:p>
          <a:p>
            <a:pPr marL="742950" lvl="1" indent="-285750">
              <a:buFontTx/>
              <a:buChar char="-"/>
            </a:pPr>
            <a:r>
              <a:rPr lang="en-US" sz="2100" b="1" dirty="0" smtClean="0"/>
              <a:t>Hypotension</a:t>
            </a:r>
            <a:r>
              <a:rPr lang="en-US" sz="2100" dirty="0" smtClean="0"/>
              <a:t> – </a:t>
            </a:r>
            <a:r>
              <a:rPr lang="en-US" sz="2100" dirty="0" err="1" smtClean="0"/>
              <a:t>hypovolaemia</a:t>
            </a:r>
            <a:r>
              <a:rPr lang="en-US" sz="2100" dirty="0" smtClean="0"/>
              <a:t> until proven otherwise</a:t>
            </a:r>
          </a:p>
          <a:p>
            <a:pPr marL="742950" lvl="1" indent="-285750">
              <a:buFontTx/>
              <a:buChar char="-"/>
            </a:pPr>
            <a:r>
              <a:rPr lang="en-US" sz="2100" b="1" dirty="0" smtClean="0"/>
              <a:t>Pulse –</a:t>
            </a:r>
            <a:r>
              <a:rPr lang="en-US" sz="2100" dirty="0" smtClean="0"/>
              <a:t> quality, rate, regularity</a:t>
            </a:r>
          </a:p>
          <a:p>
            <a:pPr marL="742950" lvl="1" indent="-285750">
              <a:buFontTx/>
              <a:buChar char="-"/>
            </a:pPr>
            <a:r>
              <a:rPr lang="en-US" sz="2100" b="1" dirty="0" smtClean="0"/>
              <a:t>Level of consciousness </a:t>
            </a:r>
            <a:r>
              <a:rPr lang="en-US" sz="2100" dirty="0" smtClean="0"/>
              <a:t>– reduced cerebral perfusion</a:t>
            </a:r>
          </a:p>
          <a:p>
            <a:pPr marL="742950" lvl="1" indent="-285750">
              <a:buFontTx/>
              <a:buChar char="-"/>
            </a:pPr>
            <a:r>
              <a:rPr lang="en-US" sz="2100" b="1" dirty="0" smtClean="0"/>
              <a:t>Pallor</a:t>
            </a:r>
          </a:p>
          <a:p>
            <a:pPr marL="742950" lvl="1" indent="-285750">
              <a:buFontTx/>
              <a:buChar char="-"/>
            </a:pPr>
            <a:endParaRPr lang="en-US" sz="2200" dirty="0" smtClean="0"/>
          </a:p>
          <a:p>
            <a:pPr marL="285750" indent="-285750">
              <a:buFontTx/>
              <a:buChar char="-"/>
            </a:pPr>
            <a:r>
              <a:rPr lang="en-US" sz="2100" dirty="0" smtClean="0"/>
              <a:t>Rapid, </a:t>
            </a:r>
            <a:r>
              <a:rPr lang="en-US" sz="2100" dirty="0" err="1" smtClean="0"/>
              <a:t>thready</a:t>
            </a:r>
            <a:r>
              <a:rPr lang="en-US" sz="2100" dirty="0" smtClean="0"/>
              <a:t> pulse – </a:t>
            </a:r>
            <a:r>
              <a:rPr lang="en-US" sz="2100" dirty="0" err="1" smtClean="0"/>
              <a:t>hypovolaemia</a:t>
            </a:r>
            <a:endParaRPr lang="en-US" sz="2100" dirty="0" smtClean="0"/>
          </a:p>
          <a:p>
            <a:pPr marL="285750" indent="-285750">
              <a:buFontTx/>
              <a:buChar char="-"/>
            </a:pPr>
            <a:r>
              <a:rPr lang="en-US" sz="2100" dirty="0" smtClean="0"/>
              <a:t>Irregular pulse – potential cardiac dysfunction</a:t>
            </a:r>
          </a:p>
          <a:p>
            <a:pPr marL="285750" indent="-285750">
              <a:buFontTx/>
              <a:buChar char="-"/>
            </a:pPr>
            <a:r>
              <a:rPr lang="en-US" sz="2100" dirty="0" smtClean="0"/>
              <a:t>Absent central pulse – immediate resuscitation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6118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58775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066661"/>
            <a:ext cx="910678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Circulatio</a:t>
            </a:r>
            <a:r>
              <a:rPr lang="en-US" sz="3200" b="1" dirty="0" smtClean="0">
                <a:solidFill>
                  <a:srgbClr val="FF0000"/>
                </a:solidFill>
              </a:rPr>
              <a:t>n with </a:t>
            </a:r>
            <a:r>
              <a:rPr lang="en-US" sz="3200" b="1" dirty="0" err="1" smtClean="0">
                <a:solidFill>
                  <a:srgbClr val="FF0000"/>
                </a:solidFill>
              </a:rPr>
              <a:t>haemorrhage</a:t>
            </a:r>
            <a:r>
              <a:rPr lang="en-US" sz="3200" b="1" dirty="0" smtClean="0">
                <a:solidFill>
                  <a:srgbClr val="FF0000"/>
                </a:solidFill>
              </a:rPr>
              <a:t> control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sz="2800" dirty="0" smtClean="0"/>
              <a:t>Bleeding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Identify source of bleeding – internal/ external</a:t>
            </a:r>
          </a:p>
          <a:p>
            <a:pPr marL="285750" indent="-285750">
              <a:buFontTx/>
              <a:buChar char="-"/>
            </a:pPr>
            <a:endParaRPr lang="en-US" sz="1000" dirty="0" smtClean="0"/>
          </a:p>
          <a:p>
            <a:r>
              <a:rPr lang="en-US" sz="2600" b="1" dirty="0" smtClean="0">
                <a:solidFill>
                  <a:schemeClr val="accent2">
                    <a:lumMod val="75000"/>
                  </a:schemeClr>
                </a:solidFill>
              </a:rPr>
              <a:t>External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Direct manual pressure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Tourniquets – risk of </a:t>
            </a:r>
            <a:r>
              <a:rPr lang="en-US" sz="2400" dirty="0" err="1" smtClean="0"/>
              <a:t>ischaemic</a:t>
            </a:r>
            <a:r>
              <a:rPr lang="en-US" sz="2400" dirty="0" smtClean="0"/>
              <a:t> injury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Haemostats</a:t>
            </a:r>
            <a:r>
              <a:rPr lang="en-US" sz="2400" dirty="0" smtClean="0"/>
              <a:t> – can damage nerves and veins</a:t>
            </a:r>
          </a:p>
          <a:p>
            <a:pPr marL="285750" indent="-285750">
              <a:buFontTx/>
              <a:buChar char="-"/>
            </a:pPr>
            <a:endParaRPr lang="en-US" sz="1000" dirty="0" smtClean="0"/>
          </a:p>
          <a:p>
            <a:r>
              <a:rPr lang="en-US" sz="2600" b="1" dirty="0" smtClean="0">
                <a:solidFill>
                  <a:schemeClr val="accent2">
                    <a:lumMod val="75000"/>
                  </a:schemeClr>
                </a:solidFill>
              </a:rPr>
              <a:t>Internal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Chest, abdomen, </a:t>
            </a:r>
            <a:r>
              <a:rPr lang="en-US" sz="2400" dirty="0" err="1" smtClean="0"/>
              <a:t>retroperitoneum</a:t>
            </a:r>
            <a:r>
              <a:rPr lang="en-US" sz="2400" dirty="0" smtClean="0"/>
              <a:t>, pelvis, long bones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Source identification? – physical examination, imaging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Chest x-ray, Pelvic x-ray, FAST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Chest decompression, Pelvic binders, Splints or surgical </a:t>
            </a:r>
            <a:r>
              <a:rPr lang="en-US" sz="2400" dirty="0" err="1" smtClean="0"/>
              <a:t>intervension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725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33374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974585"/>
            <a:ext cx="12352805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Circulatio</a:t>
            </a:r>
            <a:r>
              <a:rPr lang="en-US" sz="3200" b="1" dirty="0" smtClean="0">
                <a:solidFill>
                  <a:srgbClr val="FF0000"/>
                </a:solidFill>
              </a:rPr>
              <a:t>n with </a:t>
            </a:r>
            <a:r>
              <a:rPr lang="en-US" sz="3200" b="1" dirty="0" err="1" smtClean="0">
                <a:solidFill>
                  <a:srgbClr val="FF0000"/>
                </a:solidFill>
              </a:rPr>
              <a:t>haemorrhage</a:t>
            </a:r>
            <a:r>
              <a:rPr lang="en-US" sz="3200" b="1" dirty="0" smtClean="0">
                <a:solidFill>
                  <a:srgbClr val="FF0000"/>
                </a:solidFill>
              </a:rPr>
              <a:t> control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sz="2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Difficulties/ pitfalls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Elderly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Limited ability to increase heart rate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BP has little correlation with cardiac output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Anticoagulation treatment – increase blood loss</a:t>
            </a:r>
          </a:p>
          <a:p>
            <a:pPr marL="742950" lvl="1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Children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Abundant physiological reserve – few signs even after sever volume depletion</a:t>
            </a:r>
          </a:p>
          <a:p>
            <a:pPr marL="742950" lvl="1" indent="-285750">
              <a:buFontTx/>
              <a:buChar char="-"/>
            </a:pPr>
            <a:endParaRPr lang="en-US" sz="2800" b="1" dirty="0" smtClean="0"/>
          </a:p>
          <a:p>
            <a:pPr marL="285750" indent="-285750">
              <a:buFontTx/>
              <a:buChar char="-"/>
            </a:pPr>
            <a:r>
              <a:rPr lang="en-US" sz="2800" b="1" dirty="0" smtClean="0"/>
              <a:t>Athletes</a:t>
            </a:r>
          </a:p>
          <a:p>
            <a:r>
              <a:rPr lang="en-US" sz="2800" dirty="0" smtClean="0"/>
              <a:t>	- no usual level of tachycardia with blood loss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01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299508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1" y="265596"/>
            <a:ext cx="5686424" cy="63655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30" y="1139148"/>
            <a:ext cx="6179512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Disability ( Neurologic evaluation)</a:t>
            </a:r>
          </a:p>
          <a:p>
            <a:endParaRPr lang="en-US" dirty="0" smtClean="0"/>
          </a:p>
          <a:p>
            <a:r>
              <a:rPr lang="en-US" sz="2800" dirty="0" smtClean="0"/>
              <a:t>At the end of primary survey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Level of consciousness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Pupillary size and reaction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Lateralizing signs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Spinal cord injury level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GCS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4139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270933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139148"/>
            <a:ext cx="9811147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Disability ( Neurologic evaluation)</a:t>
            </a:r>
          </a:p>
          <a:p>
            <a:endParaRPr lang="en-US" dirty="0" smtClean="0"/>
          </a:p>
          <a:p>
            <a:r>
              <a:rPr lang="en-US" sz="2800" b="1" dirty="0" smtClean="0"/>
              <a:t>Altered level of consciousness/ low GCS ?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Low oxygenation, ventilation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Low cerebral perfusion</a:t>
            </a:r>
          </a:p>
          <a:p>
            <a:pPr marL="285750" indent="-285750">
              <a:buFontTx/>
              <a:buChar char="-"/>
            </a:pPr>
            <a:r>
              <a:rPr lang="en-US" sz="2800" dirty="0" err="1" smtClean="0"/>
              <a:t>Hypoglycaemia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Alcohol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Narcotics and other drugs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b="1" i="1" dirty="0" smtClean="0">
                <a:solidFill>
                  <a:srgbClr val="FF0000"/>
                </a:solidFill>
              </a:rPr>
              <a:t>If all excluded</a:t>
            </a:r>
          </a:p>
          <a:p>
            <a:r>
              <a:rPr lang="en-US" sz="2800" b="1" i="1" dirty="0" smtClean="0">
                <a:solidFill>
                  <a:srgbClr val="FF0000"/>
                </a:solidFill>
              </a:rPr>
              <a:t> Traumatic central nervous system origin until proven otherwise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09033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043898"/>
            <a:ext cx="112063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Exposure and Environmental control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800" dirty="0" smtClean="0"/>
              <a:t>Complete undressing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Thorough examination and assessment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Cover with warm blankets, external warming device – prevent hypothermia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Warm fluids, warm environment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b="1" i="1" dirty="0" smtClean="0">
                <a:solidFill>
                  <a:srgbClr val="FF0000"/>
                </a:solidFill>
              </a:rPr>
              <a:t>The patient’s body temperature is more important than the comfort of the healthcare providers</a:t>
            </a:r>
            <a:r>
              <a:rPr lang="en-US" b="1" i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2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150" y="548639"/>
            <a:ext cx="7541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Case Scenario 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862150" y="1656635"/>
            <a:ext cx="10276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54 year old male motorbike rider brought to ETU following a crash head on to a lorry 10 minutes back.</a:t>
            </a:r>
          </a:p>
          <a:p>
            <a:r>
              <a:rPr lang="en-US" sz="3600" dirty="0" smtClean="0"/>
              <a:t>Patient was unresponsive. </a:t>
            </a:r>
          </a:p>
          <a:p>
            <a:r>
              <a:rPr lang="en-US" sz="3600" dirty="0" smtClean="0"/>
              <a:t>Bleeding noted at scalp.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82" y="3648806"/>
            <a:ext cx="4771378" cy="28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18558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Resuscitation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5554" y="1786848"/>
            <a:ext cx="105967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Resuscitation and management of life threatening injury 	– once identified</a:t>
            </a:r>
          </a:p>
          <a:p>
            <a:endParaRPr lang="en-US" sz="3200" dirty="0" smtClean="0"/>
          </a:p>
          <a:p>
            <a:r>
              <a:rPr lang="en-US" sz="3200" dirty="0" smtClean="0"/>
              <a:t>-     Resuscitation Simultaneously with evaluation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1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09033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Resuscitation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1" y="4096005"/>
            <a:ext cx="3319273" cy="2492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728" y="4370802"/>
            <a:ext cx="3253232" cy="1829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13" y="4096005"/>
            <a:ext cx="1885950" cy="238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30" y="1139148"/>
            <a:ext cx="113111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Airway</a:t>
            </a:r>
          </a:p>
          <a:p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jaw-thrust or chin-lift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Temporary oropharyngeal airway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Definite airway – intubation – ET tube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Surgical airway/ tracheostomy – if intubation is contraindicated or unable to be achieved</a:t>
            </a:r>
          </a:p>
        </p:txBody>
      </p:sp>
    </p:spTree>
    <p:extLst>
      <p:ext uri="{BB962C8B-B14F-4D97-AF65-F5344CB8AC3E}">
        <p14:creationId xmlns:p14="http://schemas.microsoft.com/office/powerpoint/2010/main" val="19345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20844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Resuscitation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35" y="2952488"/>
            <a:ext cx="4803494" cy="3606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30" y="1139148"/>
            <a:ext cx="717170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Breathing, Ventilation and </a:t>
            </a:r>
            <a:r>
              <a:rPr lang="en-US" sz="3200" b="1" dirty="0" smtClean="0"/>
              <a:t>oxygenation</a:t>
            </a:r>
          </a:p>
          <a:p>
            <a:endParaRPr lang="en-US" sz="3200" b="1" dirty="0"/>
          </a:p>
          <a:p>
            <a:pPr marL="285750" indent="-285750">
              <a:buFontTx/>
              <a:buChar char="-"/>
            </a:pPr>
            <a:r>
              <a:rPr lang="en-US" sz="3000" dirty="0"/>
              <a:t>Supplemental oxygen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Pulse oximeter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Chest decompression –IC tube </a:t>
            </a:r>
            <a:r>
              <a:rPr lang="en-US" sz="3000" dirty="0" smtClean="0"/>
              <a:t>insertion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264" y="340984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Resuscitation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139148"/>
            <a:ext cx="10174580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Circulation and </a:t>
            </a:r>
            <a:r>
              <a:rPr lang="en-US" sz="3200" b="1" dirty="0" err="1" smtClean="0"/>
              <a:t>haemorrhage</a:t>
            </a:r>
            <a:r>
              <a:rPr lang="en-US" sz="3200" b="1" dirty="0" smtClean="0"/>
              <a:t> control</a:t>
            </a:r>
            <a:endParaRPr lang="en-US" sz="3200" b="1" dirty="0"/>
          </a:p>
          <a:p>
            <a:pPr marL="285750" indent="-285750">
              <a:buFontTx/>
              <a:buChar char="-"/>
            </a:pPr>
            <a:r>
              <a:rPr lang="en-US" sz="2600" dirty="0" smtClean="0"/>
              <a:t>Bleeding control with appropriate replacement of intravascular volume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Minimum two large bore IV cannula</a:t>
            </a:r>
          </a:p>
          <a:p>
            <a:pPr marL="285750" indent="-285750">
              <a:buFontTx/>
              <a:buChar char="-"/>
            </a:pPr>
            <a:r>
              <a:rPr lang="en-US" sz="2600" dirty="0"/>
              <a:t>U</a:t>
            </a:r>
            <a:r>
              <a:rPr lang="en-US" sz="2600" dirty="0" smtClean="0"/>
              <a:t>pper extremity peripheral access preferred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Others – Central venous line, venous cut-downs</a:t>
            </a: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smtClean="0"/>
              <a:t>Blood for cross matching, basic </a:t>
            </a:r>
            <a:r>
              <a:rPr lang="en-US" sz="2600" dirty="0" err="1" smtClean="0"/>
              <a:t>haematological</a:t>
            </a:r>
            <a:r>
              <a:rPr lang="en-US" sz="2600" dirty="0" smtClean="0"/>
              <a:t> studies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ABG</a:t>
            </a:r>
          </a:p>
          <a:p>
            <a:pPr marL="285750" indent="-285750">
              <a:buFontTx/>
              <a:buChar char="-"/>
            </a:pP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smtClean="0"/>
              <a:t>IV fluids with crystalloids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Warm fluids (37- 40 C, 98.6–104 F)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Prevent hypothermia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Blood transfusion</a:t>
            </a:r>
          </a:p>
          <a:p>
            <a:pPr marL="285750" indent="-285750">
              <a:buFontTx/>
              <a:buChar char="-"/>
            </a:pPr>
            <a:r>
              <a:rPr lang="en-US" sz="2600" dirty="0" smtClean="0"/>
              <a:t>Definite control of </a:t>
            </a:r>
            <a:r>
              <a:rPr lang="en-US" sz="2600" dirty="0" err="1" smtClean="0"/>
              <a:t>haemorrhage</a:t>
            </a:r>
            <a:r>
              <a:rPr lang="en-US" sz="2600" dirty="0" smtClean="0"/>
              <a:t> – Surgery, </a:t>
            </a:r>
            <a:r>
              <a:rPr lang="en-US" sz="2600" dirty="0" err="1" smtClean="0"/>
              <a:t>angio</a:t>
            </a:r>
            <a:r>
              <a:rPr lang="en-US" sz="2600" dirty="0" smtClean="0"/>
              <a:t>-embolization</a:t>
            </a:r>
            <a:endParaRPr lang="en-US" sz="26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05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47133"/>
            <a:ext cx="934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Adjuncts to </a:t>
            </a:r>
            <a:r>
              <a:rPr lang="en-US" sz="3200" b="1" dirty="0" smtClean="0"/>
              <a:t>Primary Survey and </a:t>
            </a:r>
            <a:r>
              <a:rPr lang="en-US" sz="3200" b="1" dirty="0" smtClean="0"/>
              <a:t>Resuscitation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910548"/>
            <a:ext cx="1172074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b="1" dirty="0" smtClean="0">
                <a:solidFill>
                  <a:srgbClr val="FF0000"/>
                </a:solidFill>
              </a:rPr>
              <a:t>ECG monitoring</a:t>
            </a:r>
          </a:p>
          <a:p>
            <a:pPr marL="742950" lvl="1" indent="-285750">
              <a:buFontTx/>
              <a:buChar char="-"/>
            </a:pPr>
            <a:r>
              <a:rPr lang="en-US" sz="2200" dirty="0"/>
              <a:t>U</a:t>
            </a:r>
            <a:r>
              <a:rPr lang="en-US" sz="2200" dirty="0" smtClean="0"/>
              <a:t>nexplained tachycardia, AF, ST segment changes : blunt cardiac injuries</a:t>
            </a:r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Pulseless electrical activity : cardiac tamponade , tension pneumothorax, </a:t>
            </a:r>
            <a:r>
              <a:rPr lang="en-US" sz="2200" dirty="0" err="1" smtClean="0"/>
              <a:t>hypovolaemia</a:t>
            </a:r>
            <a:endParaRPr lang="en-US" sz="2200" dirty="0" smtClean="0"/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Bradycardia/aberrant conduction/ premature beats : hypoxia, hypo perfusion</a:t>
            </a:r>
          </a:p>
          <a:p>
            <a:pPr marL="742950" lvl="1" indent="-285750">
              <a:buFontTx/>
              <a:buChar char="-"/>
            </a:pPr>
            <a:endParaRPr lang="en-US" sz="22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200" b="1" dirty="0" smtClean="0">
                <a:solidFill>
                  <a:srgbClr val="FF0000"/>
                </a:solidFill>
              </a:rPr>
              <a:t>Urinary catheters</a:t>
            </a:r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For UOP monitoring</a:t>
            </a:r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Contraindicated in suspected urethral injury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Blood at urethral meatus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Perineal ecchymosis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High-riding or </a:t>
            </a:r>
            <a:r>
              <a:rPr lang="en-US" sz="2000" dirty="0" err="1" smtClean="0"/>
              <a:t>nonpalpable</a:t>
            </a:r>
            <a:r>
              <a:rPr lang="en-US" sz="2000" dirty="0" smtClean="0"/>
              <a:t> prostate</a:t>
            </a:r>
          </a:p>
          <a:p>
            <a:pPr marL="1200150" lvl="2" indent="-285750">
              <a:buFontTx/>
              <a:buChar char="-"/>
            </a:pPr>
            <a:endParaRPr lang="en-US" sz="2200" dirty="0" smtClean="0"/>
          </a:p>
          <a:p>
            <a:pPr marL="285750" indent="-285750">
              <a:buFontTx/>
              <a:buChar char="-"/>
            </a:pPr>
            <a:r>
              <a:rPr lang="en-US" sz="2200" b="1" dirty="0" smtClean="0">
                <a:solidFill>
                  <a:srgbClr val="FF0000"/>
                </a:solidFill>
              </a:rPr>
              <a:t>Gastric catheters (NG tube)</a:t>
            </a:r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Reduce stomach distention and Prevent aspiration</a:t>
            </a:r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Assess upper GI </a:t>
            </a:r>
            <a:r>
              <a:rPr lang="en-US" sz="2200" dirty="0" err="1" smtClean="0"/>
              <a:t>haemorrhage</a:t>
            </a:r>
            <a:endParaRPr lang="en-US" sz="2200" dirty="0" smtClean="0"/>
          </a:p>
          <a:p>
            <a:pPr marL="742950" lvl="1" indent="-285750">
              <a:buFontTx/>
              <a:buChar char="-"/>
            </a:pPr>
            <a:r>
              <a:rPr lang="en-US" sz="2200" dirty="0" smtClean="0"/>
              <a:t>In suspected cribriform plate fracture – </a:t>
            </a:r>
            <a:r>
              <a:rPr lang="en-US" sz="2200" dirty="0" err="1" smtClean="0"/>
              <a:t>oro</a:t>
            </a:r>
            <a:r>
              <a:rPr lang="en-US" sz="2200" dirty="0" smtClean="0"/>
              <a:t>-gastric tube – to prevent intracranial passage</a:t>
            </a:r>
            <a:endParaRPr lang="en-US" sz="22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30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356658"/>
            <a:ext cx="934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Adjuncts to </a:t>
            </a:r>
            <a:r>
              <a:rPr lang="en-US" sz="3200" b="1" dirty="0" smtClean="0"/>
              <a:t>Primary Survey and </a:t>
            </a:r>
            <a:r>
              <a:rPr lang="en-US" sz="3200" b="1" dirty="0" smtClean="0"/>
              <a:t>Resuscitation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0" y="1139148"/>
            <a:ext cx="9852377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Other monitoring – Periodic re-evaluation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Pulse rate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BP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RR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Pulse oximetry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ABG levels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Body temperature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Urine output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X-ray examination, Non-contrast CT and other diagnostic studies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CXR (PA)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X-ray pelvis (AP), X-ray cervical spines, thoracolumbar spines, lumbosacral spines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X-ray skull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X-ray extremities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NCCT brain</a:t>
            </a:r>
          </a:p>
          <a:p>
            <a:pPr marL="285750" indent="-285750">
              <a:buFontTx/>
              <a:buChar char="-"/>
            </a:pPr>
            <a:r>
              <a:rPr lang="en-US" sz="2200" dirty="0" smtClean="0"/>
              <a:t>FAST – Focused Assessment </a:t>
            </a:r>
            <a:r>
              <a:rPr lang="en-US" sz="2200" dirty="0"/>
              <a:t>S</a:t>
            </a:r>
            <a:r>
              <a:rPr lang="en-US" sz="2200" dirty="0" smtClean="0"/>
              <a:t>onography in Trauma </a:t>
            </a:r>
          </a:p>
        </p:txBody>
      </p:sp>
    </p:spTree>
    <p:extLst>
      <p:ext uri="{BB962C8B-B14F-4D97-AF65-F5344CB8AC3E}">
        <p14:creationId xmlns:p14="http://schemas.microsoft.com/office/powerpoint/2010/main" val="11267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3780" y="1911138"/>
            <a:ext cx="93467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 smtClean="0"/>
              <a:t>Consider need for patient transfer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 smtClean="0"/>
              <a:t>Secondary survey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113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805" y="653838"/>
            <a:ext cx="9346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Thank you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4" y="485775"/>
            <a:ext cx="7248525" cy="54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150" y="548639"/>
            <a:ext cx="7541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To Know: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862150" y="2333895"/>
            <a:ext cx="10276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Primary </a:t>
            </a:r>
            <a:r>
              <a:rPr lang="en-US" sz="3600" dirty="0" smtClean="0"/>
              <a:t>Survey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Resuscitation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Adjuncts to primary survey and resuscitation</a:t>
            </a:r>
          </a:p>
        </p:txBody>
      </p:sp>
    </p:spTree>
    <p:extLst>
      <p:ext uri="{BB962C8B-B14F-4D97-AF65-F5344CB8AC3E}">
        <p14:creationId xmlns:p14="http://schemas.microsoft.com/office/powerpoint/2010/main" val="1417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264" y="294348"/>
            <a:ext cx="10276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Preparation for trauma: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470264" y="1093359"/>
            <a:ext cx="11207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1. Prehospital phase</a:t>
            </a:r>
            <a:endParaRPr lang="en-US" sz="2400" dirty="0" smtClean="0"/>
          </a:p>
          <a:p>
            <a:pPr marL="630238" indent="-53975">
              <a:buFont typeface="Arial" panose="020B0604020202020204" pitchFamily="34" charset="0"/>
              <a:buChar char="•"/>
              <a:tabLst>
                <a:tab pos="858838" algn="l"/>
              </a:tabLst>
            </a:pPr>
            <a:r>
              <a:rPr lang="en-US" sz="2600" dirty="0" smtClean="0"/>
              <a:t>	Airway maintenance</a:t>
            </a:r>
          </a:p>
          <a:p>
            <a:pPr marL="630238" indent="-53975">
              <a:buFont typeface="Arial" panose="020B0604020202020204" pitchFamily="34" charset="0"/>
              <a:buChar char="•"/>
              <a:tabLst>
                <a:tab pos="858838" algn="l"/>
              </a:tabLst>
            </a:pPr>
            <a:r>
              <a:rPr lang="en-US" sz="2600" dirty="0"/>
              <a:t>	</a:t>
            </a:r>
            <a:r>
              <a:rPr lang="en-US" sz="2600" dirty="0" smtClean="0"/>
              <a:t>control of external bleeding and shock</a:t>
            </a:r>
          </a:p>
          <a:p>
            <a:pPr marL="630238" indent="-53975">
              <a:buFont typeface="Arial" panose="020B0604020202020204" pitchFamily="34" charset="0"/>
              <a:buChar char="•"/>
              <a:tabLst>
                <a:tab pos="858838" algn="l"/>
              </a:tabLst>
            </a:pPr>
            <a:r>
              <a:rPr lang="en-US" sz="2600" dirty="0" smtClean="0"/>
              <a:t>	immobilization</a:t>
            </a:r>
          </a:p>
          <a:p>
            <a:pPr marL="630238" indent="-53975">
              <a:buFont typeface="Arial" panose="020B0604020202020204" pitchFamily="34" charset="0"/>
              <a:buChar char="•"/>
              <a:tabLst>
                <a:tab pos="858838" algn="l"/>
              </a:tabLst>
            </a:pPr>
            <a:r>
              <a:rPr lang="en-US" sz="2600" dirty="0"/>
              <a:t>	</a:t>
            </a:r>
            <a:r>
              <a:rPr lang="en-US" sz="2600" dirty="0" smtClean="0"/>
              <a:t>immediate transfer to closest hospital/trauma center</a:t>
            </a:r>
            <a:endParaRPr lang="en-US" sz="2600" dirty="0"/>
          </a:p>
          <a:p>
            <a:pPr marL="742950" indent="-742950">
              <a:buAutoNum type="arabicPeriod"/>
            </a:pPr>
            <a:endParaRPr lang="en-US" sz="3600" dirty="0" smtClean="0"/>
          </a:p>
          <a:p>
            <a:r>
              <a:rPr lang="en-US" sz="3200" dirty="0" smtClean="0"/>
              <a:t>2. Hospital phase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400" dirty="0" smtClean="0"/>
              <a:t>	</a:t>
            </a:r>
            <a:r>
              <a:rPr lang="en-US" sz="2600" dirty="0" smtClean="0"/>
              <a:t>Resuscitation area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600" dirty="0"/>
              <a:t>	</a:t>
            </a:r>
            <a:r>
              <a:rPr lang="en-US" sz="2600" dirty="0" smtClean="0"/>
              <a:t>functioning, organized, tested, accessible equipment and monitors 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600" dirty="0"/>
              <a:t>	</a:t>
            </a:r>
            <a:r>
              <a:rPr lang="en-US" sz="2600" dirty="0" smtClean="0"/>
              <a:t>warmed infusion fluids, medications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600" dirty="0"/>
              <a:t>	</a:t>
            </a:r>
            <a:r>
              <a:rPr lang="en-US" sz="2600" dirty="0" smtClean="0"/>
              <a:t>Summon additional medical assistance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600" dirty="0" smtClean="0"/>
              <a:t>	Laboratory and radiology</a:t>
            </a:r>
          </a:p>
          <a:p>
            <a:pPr marL="573088">
              <a:buFont typeface="Arial" panose="020B0604020202020204" pitchFamily="34" charset="0"/>
              <a:buChar char="•"/>
            </a:pPr>
            <a:r>
              <a:rPr lang="en-US" sz="2600" dirty="0"/>
              <a:t>	</a:t>
            </a:r>
            <a:r>
              <a:rPr lang="en-US" sz="2600" dirty="0" smtClean="0"/>
              <a:t>Specialized transfer arrangements</a:t>
            </a:r>
          </a:p>
        </p:txBody>
      </p:sp>
    </p:spTree>
    <p:extLst>
      <p:ext uri="{BB962C8B-B14F-4D97-AF65-F5344CB8AC3E}">
        <p14:creationId xmlns:p14="http://schemas.microsoft.com/office/powerpoint/2010/main" val="2443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71" y="353229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0400" y="1405467"/>
            <a:ext cx="10844251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Rapid and efficient assessment of vital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Identifying the life threatening condition</a:t>
            </a:r>
          </a:p>
          <a:p>
            <a:endParaRPr lang="en-US" sz="2800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Always adhere to the sequence: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irway maintenance with cervical spine protection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B</a:t>
            </a:r>
            <a:r>
              <a:rPr lang="en-US" sz="3200" dirty="0" smtClean="0"/>
              <a:t>reathing and Ventilation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C</a:t>
            </a:r>
            <a:r>
              <a:rPr lang="en-US" sz="3200" dirty="0" smtClean="0"/>
              <a:t>irculation with </a:t>
            </a:r>
            <a:r>
              <a:rPr lang="en-US" sz="3200" dirty="0" err="1" smtClean="0"/>
              <a:t>haemorrhage</a:t>
            </a:r>
            <a:r>
              <a:rPr lang="en-US" sz="3200" dirty="0" smtClean="0"/>
              <a:t> control</a:t>
            </a:r>
          </a:p>
          <a:p>
            <a:r>
              <a:rPr lang="en-US" sz="3200" b="1" dirty="0" err="1" smtClean="0">
                <a:solidFill>
                  <a:srgbClr val="FF0000"/>
                </a:solidFill>
              </a:rPr>
              <a:t>D</a:t>
            </a:r>
            <a:r>
              <a:rPr lang="en-US" sz="3200" dirty="0" err="1" smtClean="0"/>
              <a:t>isabilty</a:t>
            </a:r>
            <a:r>
              <a:rPr lang="en-US" sz="3200" dirty="0" smtClean="0"/>
              <a:t> : Neurologic status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dirty="0" smtClean="0"/>
              <a:t>xposure / </a:t>
            </a:r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dirty="0" smtClean="0"/>
              <a:t>nvironmental control: </a:t>
            </a:r>
            <a:endParaRPr lang="en-US" sz="3200" dirty="0"/>
          </a:p>
          <a:p>
            <a:r>
              <a:rPr lang="en-US" sz="3200" dirty="0" smtClean="0"/>
              <a:t>	Completely </a:t>
            </a:r>
            <a:r>
              <a:rPr lang="en-US" sz="3200" dirty="0" smtClean="0"/>
              <a:t>undress the patient, but prevent hypothermia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5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18" y="284268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368" y="1186011"/>
            <a:ext cx="110152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quick, simple way to assess a patient in 10 seconds ?</a:t>
            </a:r>
          </a:p>
          <a:p>
            <a:endParaRPr lang="en-US" sz="2800" dirty="0"/>
          </a:p>
          <a:p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</a:rPr>
              <a:t>Ask patient’s name, what happened?</a:t>
            </a:r>
          </a:p>
          <a:p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b="1" dirty="0" smtClean="0"/>
              <a:t>Appropriate response +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no major airway compromise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breathing is not severely compromised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No major decrease in level of consciousness</a:t>
            </a:r>
          </a:p>
          <a:p>
            <a:endParaRPr lang="en-US" sz="2800" dirty="0"/>
          </a:p>
          <a:p>
            <a:r>
              <a:rPr lang="en-US" sz="2800" dirty="0" smtClean="0"/>
              <a:t>	</a:t>
            </a:r>
            <a:r>
              <a:rPr lang="en-US" sz="2800" b="1" dirty="0" smtClean="0"/>
              <a:t>Failure to respond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Abnormalities in A, B or C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need urgent assessment and management</a:t>
            </a:r>
          </a:p>
          <a:p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29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330" y="293412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9331" y="1001298"/>
            <a:ext cx="113401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Airway maintenance with cervical spine protection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2800" b="1" dirty="0" smtClean="0"/>
              <a:t>Ascertain airway patency </a:t>
            </a:r>
            <a:r>
              <a:rPr lang="en-US" sz="2800" b="1" dirty="0" smtClean="0"/>
              <a:t>first</a:t>
            </a:r>
          </a:p>
          <a:p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Suctioning and inspection for foreign bodies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Facial, mandibular or tracheal/ laryngeal fractures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Chin-lift or jaw-thrust maneuver</a:t>
            </a:r>
          </a:p>
          <a:p>
            <a:pPr marL="285750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Severe head injury with altered level of consciousness, GCS 8 or less needs definitive airway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Cuffed, secured ET </a:t>
            </a:r>
            <a:r>
              <a:rPr lang="en-US" sz="2800" dirty="0" smtClean="0"/>
              <a:t>tube</a:t>
            </a:r>
          </a:p>
        </p:txBody>
      </p:sp>
    </p:spTree>
    <p:extLst>
      <p:ext uri="{BB962C8B-B14F-4D97-AF65-F5344CB8AC3E}">
        <p14:creationId xmlns:p14="http://schemas.microsoft.com/office/powerpoint/2010/main" val="2839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74" y="320844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Primary Survey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474" y="1159566"/>
            <a:ext cx="112701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Prevent excessive movement of cervical </a:t>
            </a:r>
            <a:r>
              <a:rPr lang="en-US" sz="2800" b="1" dirty="0" smtClean="0"/>
              <a:t>spine</a:t>
            </a:r>
          </a:p>
          <a:p>
            <a:endParaRPr lang="en-US" sz="2800" b="1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Should not hyper-extend, hyper-flex or rotate head and neck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Appropriate cervical spine immobilization device – Hard collar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Inline immobilization technique </a:t>
            </a:r>
            <a:r>
              <a:rPr lang="en-US" sz="2800" dirty="0" smtClean="0"/>
              <a:t>(if </a:t>
            </a:r>
            <a:r>
              <a:rPr lang="en-US" sz="2800" dirty="0" smtClean="0"/>
              <a:t>temporary removal of stabilizing </a:t>
            </a:r>
            <a:r>
              <a:rPr lang="en-US" sz="2800" dirty="0" smtClean="0"/>
              <a:t>device) </a:t>
            </a:r>
            <a:r>
              <a:rPr lang="en-US" sz="2800" dirty="0" smtClean="0"/>
              <a:t>– manual </a:t>
            </a:r>
            <a:r>
              <a:rPr lang="en-US" sz="2800" dirty="0" smtClean="0"/>
              <a:t>stabilization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rgbClr val="FF0000"/>
                </a:solidFill>
              </a:rPr>
              <a:t>Assume a cervical spine injury in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Blunt multisystem trauma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Altered level of consciousness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Blunt injury above clavicle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576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474922"/>
            <a:ext cx="7949755" cy="59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9652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264</TotalTime>
  <Words>931</Words>
  <Application>Microsoft Office PowerPoint</Application>
  <PresentationFormat>Widescreen</PresentationFormat>
  <Paragraphs>263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Arial Rounded MT Bold</vt:lpstr>
      <vt:lpstr>Corbel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38</cp:revision>
  <dcterms:created xsi:type="dcterms:W3CDTF">2018-09-24T06:56:46Z</dcterms:created>
  <dcterms:modified xsi:type="dcterms:W3CDTF">2018-09-25T21:03:36Z</dcterms:modified>
</cp:coreProperties>
</file>